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4" r:id="rId4"/>
    <p:sldId id="319" r:id="rId5"/>
    <p:sldId id="320"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33" r:id="rId19"/>
    <p:sldId id="334" r:id="rId20"/>
    <p:sldId id="25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pt-BR"/>
              <a:t>Clique para editar o título Mestre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5/18/2023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‹nº›</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5/18/2023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5/18/2023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5/18/2023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pt-BR"/>
              <a:t>Clique para editar o título Mestre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3E5059C3-6A89-4494-99FF-5A4D6FFD50EB}" type="datetimeFigureOut">
              <a:rPr lang="en-US" dirty="0"/>
              <a:t>5/18/2023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5/18/2023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2609285" y="2851331"/>
            <a:ext cx="3893623" cy="307143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666635" y="2851331"/>
            <a:ext cx="3899798" cy="307143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5/18/2023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5/18/2023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5/18/2023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pt-BR"/>
              <a:t>Clique para editar o título Mestre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37D525BB-DA17-4BA0-B3C8-3AC3ABC827E6}" type="datetimeFigureOut">
              <a:rPr lang="en-US" dirty="0"/>
              <a:t>5/18/2023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pt-BR"/>
              <a:t>Clique para editar o título Mestre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16C4C9A-3960-41CF-A4E9-2A8FB932454B}" type="datetimeFigureOut">
              <a:rPr lang="en-US" dirty="0"/>
              <a:t>5/18/2023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5/18/2023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‹nº›</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mailto:advogadomarlon@hotmail.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p:txBody>
          <a:bodyPr>
            <a:normAutofit fontScale="90000"/>
          </a:bodyPr>
          <a:lstStyle/>
          <a:p>
            <a:r>
              <a:rPr lang="pt-BR" sz="3600" dirty="0"/>
              <a:t>Os novos decretos regulamentadores da LNSB: avanços ou ameaças à autonomia municipal?  </a:t>
            </a:r>
            <a:br>
              <a:rPr lang="pt-BR" sz="3600" dirty="0"/>
            </a:br>
            <a:br>
              <a:rPr lang="pt-BR" sz="3600" dirty="0"/>
            </a:br>
            <a:r>
              <a:rPr lang="pt-BR" sz="2700" dirty="0">
                <a:solidFill>
                  <a:srgbClr val="00B050"/>
                </a:solidFill>
              </a:rPr>
              <a:t>Maringá, Auditório do CISPAR</a:t>
            </a:r>
            <a:br>
              <a:rPr lang="pt-BR" sz="2700" dirty="0">
                <a:solidFill>
                  <a:srgbClr val="00B050"/>
                </a:solidFill>
              </a:rPr>
            </a:br>
            <a:r>
              <a:rPr lang="pt-BR" sz="2700" b="1" dirty="0">
                <a:solidFill>
                  <a:srgbClr val="00B050"/>
                </a:solidFill>
              </a:rPr>
              <a:t>19 de maio de 2023</a:t>
            </a:r>
            <a:endParaRPr lang="pt-BR" sz="3600" b="1" dirty="0">
              <a:solidFill>
                <a:srgbClr val="FF0000"/>
              </a:solidFill>
            </a:endParaRPr>
          </a:p>
        </p:txBody>
      </p:sp>
      <p:sp>
        <p:nvSpPr>
          <p:cNvPr id="3" name="Subtítulo 2">
            <a:extLst>
              <a:ext uri="{FF2B5EF4-FFF2-40B4-BE49-F238E27FC236}">
                <a16:creationId xmlns:a16="http://schemas.microsoft.com/office/drawing/2014/main" id="{1E82E4EE-2C8E-48F0-A15F-FCB2C469E45D}"/>
              </a:ext>
            </a:extLst>
          </p:cNvPr>
          <p:cNvSpPr>
            <a:spLocks noGrp="1"/>
          </p:cNvSpPr>
          <p:nvPr>
            <p:ph type="subTitle" idx="1"/>
          </p:nvPr>
        </p:nvSpPr>
        <p:spPr>
          <a:xfrm>
            <a:off x="2772274" y="1700214"/>
            <a:ext cx="5357600" cy="1728786"/>
          </a:xfrm>
        </p:spPr>
        <p:txBody>
          <a:bodyPr>
            <a:normAutofit fontScale="85000" lnSpcReduction="10000"/>
          </a:bodyPr>
          <a:lstStyle/>
          <a:p>
            <a:r>
              <a:rPr lang="pt-BR" sz="3100" b="1" dirty="0"/>
              <a:t>Marlon do Nascimento Barbosa</a:t>
            </a:r>
          </a:p>
          <a:p>
            <a:r>
              <a:rPr lang="pt-BR" dirty="0"/>
              <a:t>Advogado</a:t>
            </a:r>
          </a:p>
          <a:p>
            <a:r>
              <a:rPr lang="pt-BR" dirty="0"/>
              <a:t>Mestrando em Direito, Inovação e Regulações</a:t>
            </a:r>
          </a:p>
        </p:txBody>
      </p:sp>
    </p:spTree>
    <p:extLst>
      <p:ext uri="{BB962C8B-B14F-4D97-AF65-F5344CB8AC3E}">
        <p14:creationId xmlns:p14="http://schemas.microsoft.com/office/powerpoint/2010/main" val="2492560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fontScale="90000"/>
          </a:bodyPr>
          <a:lstStyle/>
          <a:p>
            <a:pPr>
              <a:lnSpc>
                <a:spcPct val="100000"/>
              </a:lnSpc>
            </a:pPr>
            <a:r>
              <a:rPr lang="pt-BR" sz="3600" dirty="0">
                <a:solidFill>
                  <a:srgbClr val="FF0066"/>
                </a:solidFill>
              </a:rPr>
              <a:t>9. Especificamente sobre o Decreto nº 11.466, de 2023</a:t>
            </a:r>
            <a:br>
              <a:rPr lang="pt-BR" sz="3600" dirty="0">
                <a:solidFill>
                  <a:srgbClr val="FF0066"/>
                </a:solidFill>
              </a:rPr>
            </a:br>
            <a:br>
              <a:rPr lang="pt-BR" sz="3600" dirty="0">
                <a:solidFill>
                  <a:srgbClr val="FF0066"/>
                </a:solidFill>
              </a:rPr>
            </a:br>
            <a:r>
              <a:rPr lang="pt-BR" sz="2700" dirty="0"/>
              <a:t>Esse ponto merece atenção, já que, ao que tudo indica, </a:t>
            </a:r>
            <a:r>
              <a:rPr lang="pt-BR" sz="2700" dirty="0">
                <a:solidFill>
                  <a:srgbClr val="FFFF00"/>
                </a:solidFill>
              </a:rPr>
              <a:t>parece que o decreto regulamentador avançou além do limite permitido pela lei, </a:t>
            </a:r>
            <a:r>
              <a:rPr lang="pt-BR" sz="2700" dirty="0"/>
              <a:t>pois o art. 10-B, </a:t>
            </a:r>
            <a:r>
              <a:rPr lang="pt-BR" sz="2700" i="1" dirty="0"/>
              <a:t>caput </a:t>
            </a:r>
            <a:r>
              <a:rPr lang="pt-BR" sz="2700" dirty="0"/>
              <a:t>da Lei nº 11.445, de 2007, com a redação alterada pela Lei nº 14.026, de 2020, </a:t>
            </a:r>
            <a:r>
              <a:rPr lang="pt-BR" sz="2700" dirty="0">
                <a:solidFill>
                  <a:srgbClr val="FFFF00"/>
                </a:solidFill>
              </a:rPr>
              <a:t>tratou apenas da comprovação da capacidade econômico-financeira para os “contratos em vigor, incluídos aditivos e renovações”, não se referindo aos “contratos provisórios não formalizados, ou de contratos, instrumentos ou relações irregulares ou de natureza precária”.</a:t>
            </a:r>
            <a:br>
              <a:rPr lang="pt-BR" sz="2800" dirty="0"/>
            </a:br>
            <a:endParaRPr lang="pt-BR" sz="2000" i="1" dirty="0">
              <a:solidFill>
                <a:srgbClr val="FFFF00"/>
              </a:solidFill>
            </a:endParaRPr>
          </a:p>
        </p:txBody>
      </p:sp>
    </p:spTree>
    <p:extLst>
      <p:ext uri="{BB962C8B-B14F-4D97-AF65-F5344CB8AC3E}">
        <p14:creationId xmlns:p14="http://schemas.microsoft.com/office/powerpoint/2010/main" val="3208391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fontScale="90000"/>
          </a:bodyPr>
          <a:lstStyle/>
          <a:p>
            <a:pPr>
              <a:lnSpc>
                <a:spcPct val="100000"/>
              </a:lnSpc>
            </a:pPr>
            <a:r>
              <a:rPr lang="pt-BR" sz="3600" dirty="0">
                <a:solidFill>
                  <a:srgbClr val="FF0066"/>
                </a:solidFill>
              </a:rPr>
              <a:t>10. Especificamente sobre o Decreto nº 11.466, de 2023</a:t>
            </a:r>
            <a:br>
              <a:rPr lang="pt-BR" sz="3600" dirty="0">
                <a:solidFill>
                  <a:srgbClr val="FF0066"/>
                </a:solidFill>
              </a:rPr>
            </a:br>
            <a:br>
              <a:rPr lang="pt-BR" sz="3600" dirty="0">
                <a:solidFill>
                  <a:srgbClr val="FF0066"/>
                </a:solidFill>
              </a:rPr>
            </a:br>
            <a:r>
              <a:rPr lang="pt-BR" sz="2200" dirty="0"/>
              <a:t>Outro ponto importante a se ressaltar é que os estudos de viabilidade da avaliação da capacidade econômico-financeira devem apresentar a estimativa de “investimentos necessários ao atingimento das metas de universalização </a:t>
            </a:r>
            <a:r>
              <a:rPr lang="pt-BR" sz="2200" dirty="0">
                <a:solidFill>
                  <a:srgbClr val="FFFF00"/>
                </a:solidFill>
              </a:rPr>
              <a:t>para cada Município com contrato ou com prestação em vigor de abastecimento de água potável ou de esgotamento sanitário” (art. 7º, caput, I, “a”, com grifo nosso) e “investimento global” (art. 7º, caput, I, “b”), inclusive demonstrando o “fluxo de caixa global esperado para o prestador e o fluxo de caixa para cada Município com contrato ou com prestação em vigor de abastecimento de água potável ou de esgotamento sanitário, já adaptados às metas de universalização de serviços” (art. 7º, caput, II)</a:t>
            </a:r>
            <a:r>
              <a:rPr lang="pt-BR" sz="2200" dirty="0"/>
              <a:t>.</a:t>
            </a:r>
            <a:br>
              <a:rPr lang="pt-BR" sz="2200" dirty="0"/>
            </a:br>
            <a:r>
              <a:rPr lang="pt-BR" sz="2200" dirty="0"/>
              <a:t>------</a:t>
            </a:r>
            <a:br>
              <a:rPr lang="pt-BR" sz="2800" dirty="0"/>
            </a:br>
            <a:endParaRPr lang="pt-BR" sz="2000" i="1" dirty="0">
              <a:solidFill>
                <a:srgbClr val="FFFF00"/>
              </a:solidFill>
            </a:endParaRPr>
          </a:p>
        </p:txBody>
      </p:sp>
    </p:spTree>
    <p:extLst>
      <p:ext uri="{BB962C8B-B14F-4D97-AF65-F5344CB8AC3E}">
        <p14:creationId xmlns:p14="http://schemas.microsoft.com/office/powerpoint/2010/main" val="2837084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a:bodyPr>
          <a:lstStyle/>
          <a:p>
            <a:pPr>
              <a:lnSpc>
                <a:spcPct val="100000"/>
              </a:lnSpc>
            </a:pPr>
            <a:r>
              <a:rPr lang="pt-BR" sz="3600" dirty="0">
                <a:solidFill>
                  <a:srgbClr val="FF0066"/>
                </a:solidFill>
              </a:rPr>
              <a:t>11. Especificamente sobre o Decreto nº 11.467, de 2023</a:t>
            </a:r>
            <a:br>
              <a:rPr lang="pt-BR" sz="3600" dirty="0">
                <a:solidFill>
                  <a:srgbClr val="FF0066"/>
                </a:solidFill>
              </a:rPr>
            </a:br>
            <a:br>
              <a:rPr lang="pt-BR" sz="3600" dirty="0">
                <a:solidFill>
                  <a:srgbClr val="FF0066"/>
                </a:solidFill>
              </a:rPr>
            </a:br>
            <a:r>
              <a:rPr lang="pt-BR" sz="2200" dirty="0"/>
              <a:t>Trata da prestação regionalizada dos serviços públicos de saneamento básico, do apoio técnico e financeiro e da alocação de recursos públicos federais. </a:t>
            </a:r>
            <a:br>
              <a:rPr lang="pt-BR" sz="2200" dirty="0"/>
            </a:br>
            <a:br>
              <a:rPr lang="pt-BR" sz="2800" dirty="0"/>
            </a:br>
            <a:endParaRPr lang="pt-BR" sz="2000" i="1" dirty="0">
              <a:solidFill>
                <a:srgbClr val="FFFF00"/>
              </a:solidFill>
            </a:endParaRPr>
          </a:p>
        </p:txBody>
      </p:sp>
    </p:spTree>
    <p:extLst>
      <p:ext uri="{BB962C8B-B14F-4D97-AF65-F5344CB8AC3E}">
        <p14:creationId xmlns:p14="http://schemas.microsoft.com/office/powerpoint/2010/main" val="1855799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a:bodyPr>
          <a:lstStyle/>
          <a:p>
            <a:pPr>
              <a:lnSpc>
                <a:spcPct val="100000"/>
              </a:lnSpc>
            </a:pPr>
            <a:r>
              <a:rPr lang="pt-BR" sz="3600" dirty="0">
                <a:solidFill>
                  <a:srgbClr val="FF0066"/>
                </a:solidFill>
              </a:rPr>
              <a:t>12. Especificamente sobre o Decreto nº 11.467, de 2023</a:t>
            </a:r>
            <a:br>
              <a:rPr lang="pt-BR" sz="3600" dirty="0">
                <a:solidFill>
                  <a:srgbClr val="FF0066"/>
                </a:solidFill>
              </a:rPr>
            </a:br>
            <a:br>
              <a:rPr lang="pt-BR" sz="3600" dirty="0">
                <a:solidFill>
                  <a:srgbClr val="FF0066"/>
                </a:solidFill>
              </a:rPr>
            </a:br>
            <a:r>
              <a:rPr lang="pt-BR" sz="2200" dirty="0"/>
              <a:t>Exclusão, do conceito de “serviço público de saneamento básico”, das “</a:t>
            </a:r>
            <a:r>
              <a:rPr lang="pt-BR" sz="2200" dirty="0">
                <a:solidFill>
                  <a:srgbClr val="FFFF00"/>
                </a:solidFill>
              </a:rPr>
              <a:t>ações e (...) serviços de saneamento básico operados pelos próprios usuários, por meio de associações comunitárias ou multicomunitárias, incluídas as que possuam competência na gestão do saneamento rural”</a:t>
            </a:r>
            <a:r>
              <a:rPr lang="pt-BR" sz="2200" dirty="0"/>
              <a:t> (art. 4º, </a:t>
            </a:r>
            <a:r>
              <a:rPr lang="pt-BR" sz="2200" i="1" dirty="0"/>
              <a:t>caput</a:t>
            </a:r>
            <a:r>
              <a:rPr lang="pt-BR" sz="2200" dirty="0"/>
              <a:t>, III) </a:t>
            </a:r>
            <a:br>
              <a:rPr lang="pt-BR" sz="2200" dirty="0"/>
            </a:br>
            <a:br>
              <a:rPr lang="pt-BR" sz="2800" dirty="0"/>
            </a:br>
            <a:endParaRPr lang="pt-BR" sz="2000" i="1" dirty="0">
              <a:solidFill>
                <a:srgbClr val="FFFF00"/>
              </a:solidFill>
            </a:endParaRPr>
          </a:p>
        </p:txBody>
      </p:sp>
    </p:spTree>
    <p:extLst>
      <p:ext uri="{BB962C8B-B14F-4D97-AF65-F5344CB8AC3E}">
        <p14:creationId xmlns:p14="http://schemas.microsoft.com/office/powerpoint/2010/main" val="4264239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fontScale="90000"/>
          </a:bodyPr>
          <a:lstStyle/>
          <a:p>
            <a:pPr>
              <a:lnSpc>
                <a:spcPct val="100000"/>
              </a:lnSpc>
            </a:pPr>
            <a:r>
              <a:rPr lang="pt-BR" sz="3600" dirty="0">
                <a:solidFill>
                  <a:srgbClr val="FF0066"/>
                </a:solidFill>
              </a:rPr>
              <a:t>13. Especificamente sobre o Decreto nº 11.467, de 2023</a:t>
            </a:r>
            <a:br>
              <a:rPr lang="pt-BR" sz="3600" dirty="0">
                <a:solidFill>
                  <a:srgbClr val="FF0066"/>
                </a:solidFill>
              </a:rPr>
            </a:br>
            <a:br>
              <a:rPr lang="pt-BR" sz="3600" dirty="0">
                <a:solidFill>
                  <a:srgbClr val="FF0066"/>
                </a:solidFill>
              </a:rPr>
            </a:br>
            <a:r>
              <a:rPr lang="pt-BR" sz="2200" b="1" dirty="0">
                <a:solidFill>
                  <a:srgbClr val="FF0000"/>
                </a:solidFill>
              </a:rPr>
              <a:t>A prestação direta dos serviços em determinado Município da estrutura de prestação regionalizada por entidade que integre a administração do próprio Município poderá ser ‘autorizada’ pela entidade de governança </a:t>
            </a:r>
            <a:r>
              <a:rPr lang="pt-BR" sz="2200" b="1" dirty="0" err="1">
                <a:solidFill>
                  <a:srgbClr val="FF0000"/>
                </a:solidFill>
              </a:rPr>
              <a:t>interfederativa</a:t>
            </a:r>
            <a:r>
              <a:rPr lang="pt-BR" sz="2200" b="1" dirty="0">
                <a:solidFill>
                  <a:srgbClr val="FF0000"/>
                </a:solidFill>
              </a:rPr>
              <a:t> (art. 6º, §14). </a:t>
            </a:r>
            <a:br>
              <a:rPr lang="pt-BR" sz="2200" b="1" dirty="0">
                <a:solidFill>
                  <a:srgbClr val="FF0000"/>
                </a:solidFill>
              </a:rPr>
            </a:br>
            <a:r>
              <a:rPr lang="pt-BR" sz="2200" b="1" u="sng" dirty="0">
                <a:solidFill>
                  <a:srgbClr val="FF0000"/>
                </a:solidFill>
              </a:rPr>
              <a:t>Há uma total inversão de valores, posto que o município com serviços de saneamento caracterizados como de “interesse local”, nos termos do art. 8º-A da Lei nº 11.445, de 2007, com a redação alterada pela Lei nº 14.026, de 2020, possui a faculdade de aderir às estruturas de prestação regionalizada, ou seja, não depende de “autorização” dessa estrutura para prestar seus serviços.</a:t>
            </a:r>
            <a:br>
              <a:rPr lang="pt-BR" sz="2200" b="1" u="sng" dirty="0">
                <a:solidFill>
                  <a:srgbClr val="FF0000"/>
                </a:solidFill>
              </a:rPr>
            </a:br>
            <a:br>
              <a:rPr lang="pt-BR" sz="2200" dirty="0"/>
            </a:br>
            <a:br>
              <a:rPr lang="pt-BR" sz="2800" dirty="0"/>
            </a:br>
            <a:endParaRPr lang="pt-BR" sz="2000" i="1" dirty="0">
              <a:solidFill>
                <a:srgbClr val="FFFF00"/>
              </a:solidFill>
            </a:endParaRPr>
          </a:p>
        </p:txBody>
      </p:sp>
    </p:spTree>
    <p:extLst>
      <p:ext uri="{BB962C8B-B14F-4D97-AF65-F5344CB8AC3E}">
        <p14:creationId xmlns:p14="http://schemas.microsoft.com/office/powerpoint/2010/main" val="1063246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a:bodyPr>
          <a:lstStyle/>
          <a:p>
            <a:pPr>
              <a:lnSpc>
                <a:spcPct val="100000"/>
              </a:lnSpc>
            </a:pPr>
            <a:r>
              <a:rPr lang="pt-BR" sz="3600" dirty="0">
                <a:solidFill>
                  <a:srgbClr val="FF0066"/>
                </a:solidFill>
              </a:rPr>
              <a:t>14. Especificamente sobre o Decreto nº 11.467, de 2023</a:t>
            </a:r>
            <a:br>
              <a:rPr lang="pt-BR" sz="3600" dirty="0">
                <a:solidFill>
                  <a:srgbClr val="FF0066"/>
                </a:solidFill>
              </a:rPr>
            </a:br>
            <a:br>
              <a:rPr lang="pt-BR" sz="3600" dirty="0">
                <a:solidFill>
                  <a:srgbClr val="FF0066"/>
                </a:solidFill>
              </a:rPr>
            </a:br>
            <a:r>
              <a:rPr lang="pt-BR" sz="2200" b="1" dirty="0">
                <a:solidFill>
                  <a:srgbClr val="FF0000"/>
                </a:solidFill>
              </a:rPr>
              <a:t>O §15 do art. 6º do decreto isso é muito grave;</a:t>
            </a:r>
            <a:br>
              <a:rPr lang="pt-BR" sz="2200" b="1" u="sng" dirty="0">
                <a:solidFill>
                  <a:srgbClr val="FF0000"/>
                </a:solidFill>
              </a:rPr>
            </a:br>
            <a:r>
              <a:rPr lang="pt-BR" sz="2200" b="1" u="sng" dirty="0">
                <a:solidFill>
                  <a:srgbClr val="FF0000"/>
                </a:solidFill>
              </a:rPr>
              <a:t>literalmente coloca em perigo a existência das autarquias brasileiras em municípios com serviços de interesse local, pois caso o município integrante da estrutura de prestação regionalizada não tenha atingido metas de universalização – e a esmagadora maioria não atingiu – poderá haver a concessão dos serviços sem a anuência do município; </a:t>
            </a:r>
            <a:br>
              <a:rPr lang="pt-BR" sz="2200" dirty="0"/>
            </a:br>
            <a:br>
              <a:rPr lang="pt-BR" sz="2800" dirty="0"/>
            </a:br>
            <a:endParaRPr lang="pt-BR" sz="2000" i="1" dirty="0">
              <a:solidFill>
                <a:srgbClr val="FFFF00"/>
              </a:solidFill>
            </a:endParaRPr>
          </a:p>
        </p:txBody>
      </p:sp>
    </p:spTree>
    <p:extLst>
      <p:ext uri="{BB962C8B-B14F-4D97-AF65-F5344CB8AC3E}">
        <p14:creationId xmlns:p14="http://schemas.microsoft.com/office/powerpoint/2010/main" val="3567535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fontScale="90000"/>
          </a:bodyPr>
          <a:lstStyle/>
          <a:p>
            <a:pPr>
              <a:lnSpc>
                <a:spcPct val="100000"/>
              </a:lnSpc>
            </a:pPr>
            <a:r>
              <a:rPr lang="pt-BR" sz="3600" dirty="0">
                <a:solidFill>
                  <a:srgbClr val="FF0066"/>
                </a:solidFill>
              </a:rPr>
              <a:t>15. Especificamente sobre o Decreto nº 11.467, de 2023</a:t>
            </a:r>
            <a:br>
              <a:rPr lang="pt-BR" sz="3600" dirty="0">
                <a:solidFill>
                  <a:srgbClr val="FF0066"/>
                </a:solidFill>
              </a:rPr>
            </a:br>
            <a:br>
              <a:rPr lang="pt-BR" sz="3600" dirty="0">
                <a:solidFill>
                  <a:srgbClr val="FF0066"/>
                </a:solidFill>
              </a:rPr>
            </a:br>
            <a:r>
              <a:rPr lang="pt-BR" sz="2200" b="1" dirty="0">
                <a:solidFill>
                  <a:srgbClr val="FF0000"/>
                </a:solidFill>
              </a:rPr>
              <a:t>Art. 6º (...)</a:t>
            </a:r>
            <a:br>
              <a:rPr lang="pt-BR" sz="2200" b="1" dirty="0">
                <a:solidFill>
                  <a:srgbClr val="FF0000"/>
                </a:solidFill>
              </a:rPr>
            </a:br>
            <a:r>
              <a:rPr lang="pt-BR" sz="2200" b="1" dirty="0">
                <a:solidFill>
                  <a:srgbClr val="FF0000"/>
                </a:solidFill>
              </a:rPr>
              <a:t>§ 15.  Nos casos em que o Município integrante da estrutura de prestação regionalizada </a:t>
            </a:r>
            <a:r>
              <a:rPr lang="pt-BR" sz="2200" b="1" u="sng" dirty="0">
                <a:solidFill>
                  <a:srgbClr val="FF0000"/>
                </a:solidFill>
              </a:rPr>
              <a:t>já tenha atingido as metas de universalização,</a:t>
            </a:r>
            <a:r>
              <a:rPr lang="pt-BR" sz="2200" b="1" dirty="0">
                <a:solidFill>
                  <a:srgbClr val="FF0000"/>
                </a:solidFill>
              </a:rPr>
              <a:t> ou as metas intermediárias correspondentes, nos termos do disposto no respectivo plano de saneamento, devidamente atestadas pela entidade reguladora competente, a eventual concessão da prestação do serviço neste Município estará sempre condicionada à anuência do Município.</a:t>
            </a:r>
            <a:br>
              <a:rPr lang="pt-BR" sz="2800" dirty="0"/>
            </a:br>
            <a:endParaRPr lang="pt-BR" sz="2000" i="1" dirty="0">
              <a:solidFill>
                <a:srgbClr val="FFFF00"/>
              </a:solidFill>
            </a:endParaRPr>
          </a:p>
        </p:txBody>
      </p:sp>
    </p:spTree>
    <p:extLst>
      <p:ext uri="{BB962C8B-B14F-4D97-AF65-F5344CB8AC3E}">
        <p14:creationId xmlns:p14="http://schemas.microsoft.com/office/powerpoint/2010/main" val="1677343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a:bodyPr>
          <a:lstStyle/>
          <a:p>
            <a:pPr>
              <a:lnSpc>
                <a:spcPct val="100000"/>
              </a:lnSpc>
            </a:pPr>
            <a:r>
              <a:rPr lang="pt-BR" sz="3600" dirty="0">
                <a:solidFill>
                  <a:srgbClr val="FF0066"/>
                </a:solidFill>
              </a:rPr>
              <a:t>16. Especificamente sobre o Decreto nº 11.467, de 2023</a:t>
            </a:r>
            <a:br>
              <a:rPr lang="pt-BR" sz="3600" dirty="0">
                <a:solidFill>
                  <a:srgbClr val="FF0066"/>
                </a:solidFill>
              </a:rPr>
            </a:br>
            <a:br>
              <a:rPr lang="pt-BR" sz="3600" dirty="0">
                <a:solidFill>
                  <a:srgbClr val="FF0066"/>
                </a:solidFill>
              </a:rPr>
            </a:br>
            <a:r>
              <a:rPr lang="pt-BR" sz="2200" b="1" dirty="0">
                <a:solidFill>
                  <a:srgbClr val="FF0000"/>
                </a:solidFill>
              </a:rPr>
              <a:t>O §16 do art. 6º contempla o </a:t>
            </a:r>
            <a:r>
              <a:rPr lang="pt-BR" sz="2200" b="1" u="sng" dirty="0">
                <a:solidFill>
                  <a:srgbClr val="FF0000"/>
                </a:solidFill>
              </a:rPr>
              <a:t>ponto chave de favorecimento às companhias estaduais de saneamento básico,</a:t>
            </a:r>
            <a:r>
              <a:rPr lang="pt-BR" sz="2200" b="1" dirty="0">
                <a:solidFill>
                  <a:srgbClr val="FF0000"/>
                </a:solidFill>
              </a:rPr>
              <a:t> pois a “prestação dos serviços em determinado Município da estrutura de prestação regionalizada por entidade que integre a administração do respectivo Estado, nos termos do inciso II do art. 8º da Lei nº 11.445, de 2007, </a:t>
            </a:r>
            <a:r>
              <a:rPr lang="pt-BR" sz="2200" b="1" u="sng" dirty="0">
                <a:solidFill>
                  <a:srgbClr val="FF0000"/>
                </a:solidFill>
              </a:rPr>
              <a:t>dependerá da autorização da entidade de governança </a:t>
            </a:r>
            <a:r>
              <a:rPr lang="pt-BR" sz="2200" b="1" u="sng" dirty="0" err="1">
                <a:solidFill>
                  <a:srgbClr val="FF0000"/>
                </a:solidFill>
              </a:rPr>
              <a:t>interfederativa</a:t>
            </a:r>
            <a:r>
              <a:rPr lang="pt-BR" sz="2200" b="1" u="sng" dirty="0">
                <a:solidFill>
                  <a:srgbClr val="FF0000"/>
                </a:solidFill>
              </a:rPr>
              <a:t> e será equiparada à prestação direta</a:t>
            </a:r>
            <a:r>
              <a:rPr lang="pt-BR" sz="2200" b="1" dirty="0">
                <a:solidFill>
                  <a:srgbClr val="FF0000"/>
                </a:solidFill>
              </a:rPr>
              <a:t>” </a:t>
            </a:r>
            <a:br>
              <a:rPr lang="pt-BR" sz="2800" dirty="0"/>
            </a:br>
            <a:endParaRPr lang="pt-BR" sz="2000" i="1" dirty="0">
              <a:solidFill>
                <a:srgbClr val="FFFF00"/>
              </a:solidFill>
            </a:endParaRPr>
          </a:p>
        </p:txBody>
      </p:sp>
    </p:spTree>
    <p:extLst>
      <p:ext uri="{BB962C8B-B14F-4D97-AF65-F5344CB8AC3E}">
        <p14:creationId xmlns:p14="http://schemas.microsoft.com/office/powerpoint/2010/main" val="1524558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a:bodyPr>
          <a:lstStyle/>
          <a:p>
            <a:pPr>
              <a:lnSpc>
                <a:spcPct val="100000"/>
              </a:lnSpc>
            </a:pPr>
            <a:r>
              <a:rPr lang="pt-BR" sz="3600" dirty="0">
                <a:solidFill>
                  <a:srgbClr val="FF0066"/>
                </a:solidFill>
              </a:rPr>
              <a:t>17. Especificamente sobre o Decreto nº 11.467, de 2023</a:t>
            </a:r>
            <a:br>
              <a:rPr lang="pt-BR" sz="3600" dirty="0">
                <a:solidFill>
                  <a:srgbClr val="FF0066"/>
                </a:solidFill>
              </a:rPr>
            </a:br>
            <a:br>
              <a:rPr lang="pt-BR" sz="3600" dirty="0">
                <a:solidFill>
                  <a:srgbClr val="FF0066"/>
                </a:solidFill>
              </a:rPr>
            </a:br>
            <a:r>
              <a:rPr lang="pt-BR" sz="2200" b="1" dirty="0">
                <a:solidFill>
                  <a:srgbClr val="FF0000"/>
                </a:solidFill>
              </a:rPr>
              <a:t>Isso só valerá, pelo texto do art. 8º, caput, II da Lei nº 11.445, de 2007, com a redação alterada pela Lei nº 14.026, de 2020, para serviços de saneamento básico de interesse comum, ou seja, quanto houver compartilhamento de “de instalações operacionais de infraestrutura de abastecimento de água e/ou de esgotamento sanitário entre 2 (dois) ou mais Município” (art. 3º, caput, IV dessa mesma lei federal) </a:t>
            </a:r>
            <a:br>
              <a:rPr lang="pt-BR" sz="2800" dirty="0"/>
            </a:br>
            <a:endParaRPr lang="pt-BR" sz="2000" i="1" dirty="0">
              <a:solidFill>
                <a:srgbClr val="FFFF00"/>
              </a:solidFill>
            </a:endParaRPr>
          </a:p>
        </p:txBody>
      </p:sp>
    </p:spTree>
    <p:extLst>
      <p:ext uri="{BB962C8B-B14F-4D97-AF65-F5344CB8AC3E}">
        <p14:creationId xmlns:p14="http://schemas.microsoft.com/office/powerpoint/2010/main" val="1249963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fontScale="90000"/>
          </a:bodyPr>
          <a:lstStyle/>
          <a:p>
            <a:pPr>
              <a:lnSpc>
                <a:spcPct val="100000"/>
              </a:lnSpc>
            </a:pPr>
            <a:r>
              <a:rPr lang="pt-BR" sz="3600" dirty="0">
                <a:solidFill>
                  <a:srgbClr val="FF0066"/>
                </a:solidFill>
              </a:rPr>
              <a:t>18. Especificamente sobre o Decreto nº 11.467, de 2023</a:t>
            </a:r>
            <a:br>
              <a:rPr lang="pt-BR" sz="3600" dirty="0">
                <a:solidFill>
                  <a:srgbClr val="FF0066"/>
                </a:solidFill>
              </a:rPr>
            </a:br>
            <a:br>
              <a:rPr lang="pt-BR" sz="3600" dirty="0">
                <a:solidFill>
                  <a:srgbClr val="FF0066"/>
                </a:solidFill>
              </a:rPr>
            </a:br>
            <a:r>
              <a:rPr lang="pt-BR" sz="2200" b="1" dirty="0">
                <a:solidFill>
                  <a:srgbClr val="00B0F0"/>
                </a:solidFill>
              </a:rPr>
              <a:t>Conforme o art. 15, </a:t>
            </a:r>
            <a:r>
              <a:rPr lang="pt-BR" sz="2200" b="1" i="1" dirty="0">
                <a:solidFill>
                  <a:srgbClr val="00B0F0"/>
                </a:solidFill>
              </a:rPr>
              <a:t>caput</a:t>
            </a:r>
            <a:r>
              <a:rPr lang="pt-BR" sz="2200" b="1" dirty="0">
                <a:solidFill>
                  <a:srgbClr val="00B0F0"/>
                </a:solidFill>
              </a:rPr>
              <a:t> e parágrafo único, a alocação de recursos públicos federais e os financiamentos com recursos da União ou com recursos geridos ou operados por órgãos ou entidades da União realizados até 31 de dezembro de 2025 não dependerão da estruturação de prestação regionalizada e nem da adesão pelos titulares dos serviços à estrutura de governança em 180 dias contados da instituição da estrutura e nem à própria constituição da entidade de governança federativa.</a:t>
            </a:r>
            <a:br>
              <a:rPr lang="pt-BR" sz="2800" dirty="0"/>
            </a:br>
            <a:endParaRPr lang="pt-BR" sz="2000" i="1" dirty="0">
              <a:solidFill>
                <a:srgbClr val="FFFF00"/>
              </a:solidFill>
            </a:endParaRPr>
          </a:p>
        </p:txBody>
      </p:sp>
    </p:spTree>
    <p:extLst>
      <p:ext uri="{BB962C8B-B14F-4D97-AF65-F5344CB8AC3E}">
        <p14:creationId xmlns:p14="http://schemas.microsoft.com/office/powerpoint/2010/main" val="281019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a:bodyPr>
          <a:lstStyle/>
          <a:p>
            <a:pPr>
              <a:lnSpc>
                <a:spcPct val="100000"/>
              </a:lnSpc>
            </a:pPr>
            <a:r>
              <a:rPr lang="pt-BR" sz="3600" dirty="0">
                <a:solidFill>
                  <a:srgbClr val="FF0066"/>
                </a:solidFill>
              </a:rPr>
              <a:t>AVISOS</a:t>
            </a:r>
            <a:br>
              <a:rPr lang="pt-BR" sz="3600" dirty="0"/>
            </a:br>
            <a:br>
              <a:rPr lang="pt-BR" sz="3600" dirty="0"/>
            </a:br>
            <a:br>
              <a:rPr lang="pt-BR" sz="2800" dirty="0"/>
            </a:br>
            <a:r>
              <a:rPr lang="pt-BR" sz="2800" dirty="0"/>
              <a:t>. Vamos manter o foco juntos?</a:t>
            </a:r>
            <a:br>
              <a:rPr lang="pt-BR" sz="2800" dirty="0"/>
            </a:br>
            <a:r>
              <a:rPr lang="pt-BR" sz="2800" dirty="0"/>
              <a:t>. Perguntas são muito bem-vindas!</a:t>
            </a:r>
            <a:endParaRPr lang="pt-BR" sz="2000" i="1" dirty="0">
              <a:solidFill>
                <a:srgbClr val="FFFF00"/>
              </a:solidFill>
            </a:endParaRPr>
          </a:p>
        </p:txBody>
      </p:sp>
    </p:spTree>
    <p:extLst>
      <p:ext uri="{BB962C8B-B14F-4D97-AF65-F5344CB8AC3E}">
        <p14:creationId xmlns:p14="http://schemas.microsoft.com/office/powerpoint/2010/main" val="1143384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p:txBody>
          <a:bodyPr>
            <a:normAutofit/>
          </a:bodyPr>
          <a:lstStyle/>
          <a:p>
            <a:r>
              <a:rPr lang="pt-BR" sz="2800" dirty="0"/>
              <a:t>(44) 99921-3111</a:t>
            </a:r>
            <a:br>
              <a:rPr lang="pt-BR" sz="2800" dirty="0"/>
            </a:br>
            <a:r>
              <a:rPr lang="pt-BR" sz="2800" dirty="0">
                <a:hlinkClick r:id="rId2"/>
              </a:rPr>
              <a:t>advogadomarlon@hotmail.com</a:t>
            </a:r>
            <a:br>
              <a:rPr lang="pt-BR" sz="2800" dirty="0"/>
            </a:br>
            <a:r>
              <a:rPr lang="pt-BR" sz="2800" dirty="0"/>
              <a:t>Instagram: </a:t>
            </a:r>
            <a:r>
              <a:rPr lang="pt-BR" sz="2800" b="1" dirty="0">
                <a:solidFill>
                  <a:schemeClr val="accent5"/>
                </a:solidFill>
              </a:rPr>
              <a:t>advogadomarlon</a:t>
            </a:r>
            <a:br>
              <a:rPr lang="pt-BR" sz="2800" dirty="0">
                <a:solidFill>
                  <a:schemeClr val="accent5"/>
                </a:solidFill>
              </a:rPr>
            </a:br>
            <a:r>
              <a:rPr lang="pt-BR" sz="2800" dirty="0" err="1"/>
              <a:t>Linkedin</a:t>
            </a:r>
            <a:r>
              <a:rPr lang="pt-BR" sz="2800" dirty="0"/>
              <a:t>: </a:t>
            </a:r>
            <a:r>
              <a:rPr lang="pt-BR" sz="2800" b="1" dirty="0">
                <a:solidFill>
                  <a:schemeClr val="accent5"/>
                </a:solidFill>
              </a:rPr>
              <a:t>Marlon Barbosa</a:t>
            </a:r>
          </a:p>
        </p:txBody>
      </p:sp>
      <p:sp>
        <p:nvSpPr>
          <p:cNvPr id="3" name="Subtítulo 2">
            <a:extLst>
              <a:ext uri="{FF2B5EF4-FFF2-40B4-BE49-F238E27FC236}">
                <a16:creationId xmlns:a16="http://schemas.microsoft.com/office/drawing/2014/main" id="{1E82E4EE-2C8E-48F0-A15F-FCB2C469E45D}"/>
              </a:ext>
            </a:extLst>
          </p:cNvPr>
          <p:cNvSpPr>
            <a:spLocks noGrp="1"/>
          </p:cNvSpPr>
          <p:nvPr>
            <p:ph type="subTitle" idx="1"/>
          </p:nvPr>
        </p:nvSpPr>
        <p:spPr>
          <a:xfrm>
            <a:off x="2772274" y="1700214"/>
            <a:ext cx="5357600" cy="1728786"/>
          </a:xfrm>
        </p:spPr>
        <p:txBody>
          <a:bodyPr>
            <a:normAutofit fontScale="85000" lnSpcReduction="10000"/>
          </a:bodyPr>
          <a:lstStyle/>
          <a:p>
            <a:r>
              <a:rPr lang="pt-BR" sz="3100" b="1" dirty="0"/>
              <a:t>MUITO OBRIGADO!</a:t>
            </a:r>
          </a:p>
          <a:p>
            <a:r>
              <a:rPr lang="pt-BR" sz="3100" b="1" dirty="0"/>
              <a:t>Marlon do Nascimento Barbosa</a:t>
            </a:r>
          </a:p>
          <a:p>
            <a:r>
              <a:rPr lang="pt-BR" dirty="0"/>
              <a:t>Advogado</a:t>
            </a:r>
          </a:p>
        </p:txBody>
      </p:sp>
    </p:spTree>
    <p:extLst>
      <p:ext uri="{BB962C8B-B14F-4D97-AF65-F5344CB8AC3E}">
        <p14:creationId xmlns:p14="http://schemas.microsoft.com/office/powerpoint/2010/main" val="1298151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a:bodyPr>
          <a:lstStyle/>
          <a:p>
            <a:pPr>
              <a:lnSpc>
                <a:spcPct val="100000"/>
              </a:lnSpc>
            </a:pPr>
            <a:r>
              <a:rPr lang="pt-BR" sz="3600" dirty="0">
                <a:solidFill>
                  <a:srgbClr val="FF0066"/>
                </a:solidFill>
              </a:rPr>
              <a:t>2. Para começar...</a:t>
            </a:r>
            <a:br>
              <a:rPr lang="pt-BR" sz="3600" dirty="0">
                <a:solidFill>
                  <a:srgbClr val="FF0066"/>
                </a:solidFill>
              </a:rPr>
            </a:br>
            <a:br>
              <a:rPr lang="pt-BR" sz="3600" dirty="0">
                <a:solidFill>
                  <a:srgbClr val="FF0066"/>
                </a:solidFill>
              </a:rPr>
            </a:br>
            <a:r>
              <a:rPr lang="pt-BR" sz="3600" dirty="0">
                <a:solidFill>
                  <a:srgbClr val="FF0066"/>
                </a:solidFill>
              </a:rPr>
              <a:t> </a:t>
            </a:r>
            <a:r>
              <a:rPr lang="pt-BR" sz="2800" dirty="0"/>
              <a:t> Qual o mundo que queremos?</a:t>
            </a:r>
            <a:br>
              <a:rPr lang="pt-BR" sz="2800" dirty="0"/>
            </a:br>
            <a:br>
              <a:rPr lang="pt-BR" sz="2800" dirty="0"/>
            </a:br>
            <a:r>
              <a:rPr lang="pt-BR" sz="2800" dirty="0"/>
              <a:t>A ideologia do Novo Marco Regulatório e sua influência</a:t>
            </a:r>
            <a:br>
              <a:rPr lang="pt-BR" sz="2800" dirty="0"/>
            </a:br>
            <a:br>
              <a:rPr lang="pt-BR" sz="2800" dirty="0"/>
            </a:br>
            <a:br>
              <a:rPr lang="pt-BR" sz="2800" dirty="0"/>
            </a:br>
            <a:endParaRPr lang="pt-BR" sz="2000" i="1" dirty="0">
              <a:solidFill>
                <a:srgbClr val="FFFF00"/>
              </a:solidFill>
            </a:endParaRPr>
          </a:p>
        </p:txBody>
      </p:sp>
    </p:spTree>
    <p:extLst>
      <p:ext uri="{BB962C8B-B14F-4D97-AF65-F5344CB8AC3E}">
        <p14:creationId xmlns:p14="http://schemas.microsoft.com/office/powerpoint/2010/main" val="204004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fontScale="90000"/>
          </a:bodyPr>
          <a:lstStyle/>
          <a:p>
            <a:pPr>
              <a:lnSpc>
                <a:spcPct val="100000"/>
              </a:lnSpc>
            </a:pPr>
            <a:r>
              <a:rPr lang="pt-BR" sz="3600" dirty="0">
                <a:solidFill>
                  <a:srgbClr val="FF0066"/>
                </a:solidFill>
              </a:rPr>
              <a:t>3. Uma mudança de postura</a:t>
            </a:r>
            <a:br>
              <a:rPr lang="pt-BR" sz="3600" dirty="0">
                <a:solidFill>
                  <a:srgbClr val="FF0066"/>
                </a:solidFill>
              </a:rPr>
            </a:br>
            <a:br>
              <a:rPr lang="pt-BR" sz="3600" dirty="0">
                <a:solidFill>
                  <a:srgbClr val="FF0066"/>
                </a:solidFill>
              </a:rPr>
            </a:br>
            <a:r>
              <a:rPr lang="pt-BR" sz="3100" dirty="0"/>
              <a:t>Gestão</a:t>
            </a:r>
            <a:br>
              <a:rPr lang="pt-BR" sz="3100" dirty="0"/>
            </a:br>
            <a:br>
              <a:rPr lang="pt-BR" sz="3100" dirty="0"/>
            </a:br>
            <a:r>
              <a:rPr lang="pt-BR" sz="3100" dirty="0"/>
              <a:t>Eficácia</a:t>
            </a:r>
            <a:br>
              <a:rPr lang="pt-BR" sz="3100" dirty="0"/>
            </a:br>
            <a:br>
              <a:rPr lang="pt-BR" sz="3100" dirty="0"/>
            </a:br>
            <a:r>
              <a:rPr lang="pt-BR" sz="3100" dirty="0"/>
              <a:t>Eficiência</a:t>
            </a:r>
            <a:br>
              <a:rPr lang="pt-BR" sz="2800" dirty="0"/>
            </a:br>
            <a:br>
              <a:rPr lang="pt-BR" sz="2800" dirty="0"/>
            </a:br>
            <a:r>
              <a:rPr lang="pt-BR" sz="2800" b="1" dirty="0">
                <a:solidFill>
                  <a:srgbClr val="FFFF00"/>
                </a:solidFill>
              </a:rPr>
              <a:t>E isso tudo, independentemente do prestador!</a:t>
            </a:r>
            <a:br>
              <a:rPr lang="pt-BR" sz="2800" b="1" dirty="0">
                <a:solidFill>
                  <a:srgbClr val="FFFF00"/>
                </a:solidFill>
              </a:rPr>
            </a:br>
            <a:br>
              <a:rPr lang="pt-BR" sz="2800" b="1" dirty="0">
                <a:solidFill>
                  <a:srgbClr val="FFFF00"/>
                </a:solidFill>
              </a:rPr>
            </a:br>
            <a:br>
              <a:rPr lang="pt-BR" sz="2800" dirty="0"/>
            </a:br>
            <a:endParaRPr lang="pt-BR" sz="2000" i="1" dirty="0">
              <a:solidFill>
                <a:srgbClr val="FFFF00"/>
              </a:solidFill>
            </a:endParaRPr>
          </a:p>
        </p:txBody>
      </p:sp>
    </p:spTree>
    <p:extLst>
      <p:ext uri="{BB962C8B-B14F-4D97-AF65-F5344CB8AC3E}">
        <p14:creationId xmlns:p14="http://schemas.microsoft.com/office/powerpoint/2010/main" val="118862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fontScale="90000"/>
          </a:bodyPr>
          <a:lstStyle/>
          <a:p>
            <a:pPr>
              <a:lnSpc>
                <a:spcPct val="100000"/>
              </a:lnSpc>
            </a:pPr>
            <a:r>
              <a:rPr lang="pt-BR" sz="3600" dirty="0">
                <a:solidFill>
                  <a:srgbClr val="FF0066"/>
                </a:solidFill>
              </a:rPr>
              <a:t>4. Nossos prestadores</a:t>
            </a:r>
            <a:br>
              <a:rPr lang="pt-BR" sz="3600" dirty="0">
                <a:solidFill>
                  <a:srgbClr val="FF0066"/>
                </a:solidFill>
              </a:rPr>
            </a:br>
            <a:br>
              <a:rPr lang="pt-BR" sz="3600" dirty="0">
                <a:solidFill>
                  <a:srgbClr val="FF0066"/>
                </a:solidFill>
              </a:rPr>
            </a:br>
            <a:r>
              <a:rPr lang="pt-BR" sz="3100" dirty="0" err="1"/>
              <a:t>CESBs</a:t>
            </a:r>
            <a:br>
              <a:rPr lang="pt-BR" sz="3100" dirty="0"/>
            </a:br>
            <a:br>
              <a:rPr lang="pt-BR" sz="3100" dirty="0"/>
            </a:br>
            <a:r>
              <a:rPr lang="pt-BR" sz="3100" dirty="0"/>
              <a:t>Autarquias e Departamentos</a:t>
            </a:r>
            <a:br>
              <a:rPr lang="pt-BR" sz="3100" dirty="0"/>
            </a:br>
            <a:br>
              <a:rPr lang="pt-BR" sz="3100" dirty="0"/>
            </a:br>
            <a:r>
              <a:rPr lang="pt-BR" sz="3100" dirty="0"/>
              <a:t>Privados (Concessionários)</a:t>
            </a:r>
            <a:br>
              <a:rPr lang="pt-BR" sz="2800" dirty="0"/>
            </a:br>
            <a:br>
              <a:rPr lang="pt-BR" sz="2800" dirty="0"/>
            </a:br>
            <a:r>
              <a:rPr lang="pt-BR" sz="2800" b="1" dirty="0">
                <a:solidFill>
                  <a:srgbClr val="FFFF00"/>
                </a:solidFill>
              </a:rPr>
              <a:t>Visões de mundo diferentes e interesses diferentes, inclusive no que diz respeito ao “poder”</a:t>
            </a:r>
            <a:br>
              <a:rPr lang="pt-BR" sz="2800" b="1" dirty="0">
                <a:solidFill>
                  <a:srgbClr val="FFFF00"/>
                </a:solidFill>
              </a:rPr>
            </a:br>
            <a:br>
              <a:rPr lang="pt-BR" sz="2800" b="1" dirty="0">
                <a:solidFill>
                  <a:srgbClr val="FFFF00"/>
                </a:solidFill>
              </a:rPr>
            </a:br>
            <a:br>
              <a:rPr lang="pt-BR" sz="2800" dirty="0"/>
            </a:br>
            <a:endParaRPr lang="pt-BR" sz="2000" i="1" dirty="0">
              <a:solidFill>
                <a:srgbClr val="FFFF00"/>
              </a:solidFill>
            </a:endParaRPr>
          </a:p>
        </p:txBody>
      </p:sp>
    </p:spTree>
    <p:extLst>
      <p:ext uri="{BB962C8B-B14F-4D97-AF65-F5344CB8AC3E}">
        <p14:creationId xmlns:p14="http://schemas.microsoft.com/office/powerpoint/2010/main" val="1694378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fontScale="90000"/>
          </a:bodyPr>
          <a:lstStyle/>
          <a:p>
            <a:pPr>
              <a:lnSpc>
                <a:spcPct val="100000"/>
              </a:lnSpc>
            </a:pPr>
            <a:r>
              <a:rPr lang="pt-BR" sz="3600" dirty="0">
                <a:solidFill>
                  <a:srgbClr val="FF0066"/>
                </a:solidFill>
              </a:rPr>
              <a:t>5. Especificamente sobre o Decreto nº 11.466, de 2023</a:t>
            </a:r>
            <a:br>
              <a:rPr lang="pt-BR" sz="3600" dirty="0">
                <a:solidFill>
                  <a:srgbClr val="FF0066"/>
                </a:solidFill>
              </a:rPr>
            </a:br>
            <a:br>
              <a:rPr lang="pt-BR" sz="3600" dirty="0">
                <a:solidFill>
                  <a:srgbClr val="FF0066"/>
                </a:solidFill>
              </a:rPr>
            </a:br>
            <a:r>
              <a:rPr lang="pt-BR" sz="2700" dirty="0"/>
              <a:t>O Decreto 11.466, de 2023, estabelece “a metodologia para comprovação da capacidade econômico-financeira dos prestadores de serviços públicos de abastecimento de água potável ou de esgotamento sanitário, considerados os contratos em vigor, com vistas a viabilizar o cumprimento das metas de universalização”.</a:t>
            </a:r>
            <a:br>
              <a:rPr lang="pt-BR" sz="2700" dirty="0"/>
            </a:br>
            <a:br>
              <a:rPr lang="pt-BR" sz="2700" dirty="0"/>
            </a:br>
            <a:r>
              <a:rPr lang="pt-BR" sz="2700" b="1" dirty="0">
                <a:solidFill>
                  <a:srgbClr val="FFFF00"/>
                </a:solidFill>
              </a:rPr>
              <a:t>Não é voltado para o público autárquico!</a:t>
            </a:r>
            <a:br>
              <a:rPr lang="pt-BR" sz="2800" b="1" dirty="0">
                <a:solidFill>
                  <a:srgbClr val="FFFF00"/>
                </a:solidFill>
              </a:rPr>
            </a:br>
            <a:br>
              <a:rPr lang="pt-BR" sz="2800" dirty="0"/>
            </a:br>
            <a:endParaRPr lang="pt-BR" sz="2000" i="1" dirty="0">
              <a:solidFill>
                <a:srgbClr val="FFFF00"/>
              </a:solidFill>
            </a:endParaRPr>
          </a:p>
        </p:txBody>
      </p:sp>
    </p:spTree>
    <p:extLst>
      <p:ext uri="{BB962C8B-B14F-4D97-AF65-F5344CB8AC3E}">
        <p14:creationId xmlns:p14="http://schemas.microsoft.com/office/powerpoint/2010/main" val="3216392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fontScale="90000"/>
          </a:bodyPr>
          <a:lstStyle/>
          <a:p>
            <a:pPr>
              <a:lnSpc>
                <a:spcPct val="100000"/>
              </a:lnSpc>
            </a:pPr>
            <a:r>
              <a:rPr lang="pt-BR" sz="3600" dirty="0">
                <a:solidFill>
                  <a:srgbClr val="FF0066"/>
                </a:solidFill>
              </a:rPr>
              <a:t>6. Especificamente sobre o Decreto nº 11.466, de 2023</a:t>
            </a:r>
            <a:br>
              <a:rPr lang="pt-BR" sz="3600" dirty="0">
                <a:solidFill>
                  <a:srgbClr val="FF0066"/>
                </a:solidFill>
              </a:rPr>
            </a:br>
            <a:br>
              <a:rPr lang="pt-BR" sz="3600" dirty="0">
                <a:solidFill>
                  <a:srgbClr val="FF0066"/>
                </a:solidFill>
              </a:rPr>
            </a:br>
            <a:r>
              <a:rPr lang="pt-BR" sz="2700" dirty="0"/>
              <a:t>Conforme o art. 1º, </a:t>
            </a:r>
            <a:r>
              <a:rPr lang="pt-BR" sz="2700" i="1" dirty="0"/>
              <a:t>caput</a:t>
            </a:r>
            <a:r>
              <a:rPr lang="pt-BR" sz="2700" dirty="0"/>
              <a:t>, é aplicável aos contratos em vigor. E quais são os contratos em vigor? São os que estão em vigor quando da publicação do decreto, ou seja, em 5 de abril de 2023, abarcando contratos de programa ou de concessão, ou instrumentos congêneres (art. 1º, §1º). </a:t>
            </a:r>
            <a:r>
              <a:rPr lang="pt-BR" sz="2700" b="1" dirty="0">
                <a:solidFill>
                  <a:srgbClr val="FFFF00"/>
                </a:solidFill>
              </a:rPr>
              <a:t>A pergunta é: quais seriam esses “instrumentos congêneres”?</a:t>
            </a:r>
            <a:br>
              <a:rPr lang="pt-BR" sz="2800" dirty="0"/>
            </a:br>
            <a:endParaRPr lang="pt-BR" sz="2000" i="1" dirty="0">
              <a:solidFill>
                <a:srgbClr val="FFFF00"/>
              </a:solidFill>
            </a:endParaRPr>
          </a:p>
        </p:txBody>
      </p:sp>
    </p:spTree>
    <p:extLst>
      <p:ext uri="{BB962C8B-B14F-4D97-AF65-F5344CB8AC3E}">
        <p14:creationId xmlns:p14="http://schemas.microsoft.com/office/powerpoint/2010/main" val="1143875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fontScale="90000"/>
          </a:bodyPr>
          <a:lstStyle/>
          <a:p>
            <a:pPr>
              <a:lnSpc>
                <a:spcPct val="100000"/>
              </a:lnSpc>
            </a:pPr>
            <a:r>
              <a:rPr lang="pt-BR" sz="3600" dirty="0">
                <a:solidFill>
                  <a:srgbClr val="FF0066"/>
                </a:solidFill>
              </a:rPr>
              <a:t>7. Especificamente sobre o Decreto nº 11.466, de 2023</a:t>
            </a:r>
            <a:br>
              <a:rPr lang="pt-BR" sz="3600" dirty="0">
                <a:solidFill>
                  <a:srgbClr val="FF0066"/>
                </a:solidFill>
              </a:rPr>
            </a:br>
            <a:br>
              <a:rPr lang="pt-BR" sz="3600" dirty="0">
                <a:solidFill>
                  <a:srgbClr val="FF0066"/>
                </a:solidFill>
              </a:rPr>
            </a:br>
            <a:r>
              <a:rPr lang="pt-BR" sz="2700" dirty="0"/>
              <a:t>Pelo §2º do mesmo art. 1º, objetiva-se abarcar todo o tipo de relação de prestação de serviços, já que o dispositivo contempla “</a:t>
            </a:r>
            <a:r>
              <a:rPr lang="pt-BR" sz="2700" dirty="0">
                <a:solidFill>
                  <a:srgbClr val="FFFF00"/>
                </a:solidFill>
              </a:rPr>
              <a:t>contratos provisórios não formalizados (...) contratos, instrumentos ou relações irregulares ou de natureza precária”, que são “hipóteses em que a prestação deverá ser regularizada junto ao titular ou à estrutura de prestação regionalizada, até 31 de dezembro de 2025,</a:t>
            </a:r>
            <a:r>
              <a:rPr lang="pt-BR" sz="2700" dirty="0"/>
              <a:t> e a regularização estará condicionada à efetiva comprovação da capacidade econômico-financeira do prestador”. </a:t>
            </a:r>
            <a:br>
              <a:rPr lang="pt-BR" sz="2800" dirty="0"/>
            </a:br>
            <a:endParaRPr lang="pt-BR" sz="2000" i="1" dirty="0">
              <a:solidFill>
                <a:srgbClr val="FFFF00"/>
              </a:solidFill>
            </a:endParaRPr>
          </a:p>
        </p:txBody>
      </p:sp>
    </p:spTree>
    <p:extLst>
      <p:ext uri="{BB962C8B-B14F-4D97-AF65-F5344CB8AC3E}">
        <p14:creationId xmlns:p14="http://schemas.microsoft.com/office/powerpoint/2010/main" val="1659260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9D872-CC83-47E6-BF5F-1710DB8C731B}"/>
              </a:ext>
            </a:extLst>
          </p:cNvPr>
          <p:cNvSpPr>
            <a:spLocks noGrp="1"/>
          </p:cNvSpPr>
          <p:nvPr>
            <p:ph type="ctrTitle"/>
          </p:nvPr>
        </p:nvSpPr>
        <p:spPr>
          <a:xfrm>
            <a:off x="1128713" y="528638"/>
            <a:ext cx="7372350" cy="5168919"/>
          </a:xfrm>
        </p:spPr>
        <p:txBody>
          <a:bodyPr>
            <a:normAutofit/>
          </a:bodyPr>
          <a:lstStyle/>
          <a:p>
            <a:pPr>
              <a:lnSpc>
                <a:spcPct val="100000"/>
              </a:lnSpc>
            </a:pPr>
            <a:r>
              <a:rPr lang="pt-BR" sz="3600" dirty="0">
                <a:solidFill>
                  <a:srgbClr val="FF0066"/>
                </a:solidFill>
              </a:rPr>
              <a:t>8. Especificamente sobre o Decreto nº 11.466, de 2023</a:t>
            </a:r>
            <a:br>
              <a:rPr lang="pt-BR" sz="3600" dirty="0">
                <a:solidFill>
                  <a:srgbClr val="FF0066"/>
                </a:solidFill>
              </a:rPr>
            </a:br>
            <a:br>
              <a:rPr lang="pt-BR" sz="3600" dirty="0">
                <a:solidFill>
                  <a:srgbClr val="FF0066"/>
                </a:solidFill>
              </a:rPr>
            </a:br>
            <a:r>
              <a:rPr lang="pt-BR" sz="2700" dirty="0"/>
              <a:t>Pelo art. 2º, IV do decreto, </a:t>
            </a:r>
            <a:r>
              <a:rPr lang="pt-BR" sz="2700" dirty="0">
                <a:solidFill>
                  <a:srgbClr val="FFFF00"/>
                </a:solidFill>
              </a:rPr>
              <a:t>contratos provisórios não formalizados</a:t>
            </a:r>
            <a:r>
              <a:rPr lang="pt-BR" sz="2700" dirty="0"/>
              <a:t> são os em que “há prestação de fato, mas em que não se celebrou instrumento que formalize a delegação da prestação, ou que, mesmo formalizados, sobreveio termo extintivo previsto”. </a:t>
            </a:r>
            <a:br>
              <a:rPr lang="pt-BR" sz="2800" dirty="0"/>
            </a:br>
            <a:endParaRPr lang="pt-BR" sz="2000" i="1" dirty="0">
              <a:solidFill>
                <a:srgbClr val="FFFF00"/>
              </a:solidFill>
            </a:endParaRPr>
          </a:p>
        </p:txBody>
      </p:sp>
    </p:spTree>
    <p:extLst>
      <p:ext uri="{BB962C8B-B14F-4D97-AF65-F5344CB8AC3E}">
        <p14:creationId xmlns:p14="http://schemas.microsoft.com/office/powerpoint/2010/main" val="31500347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{151F4D3F-142C-49E5-8758-F536D9175EC2}tf16401375</Template>
  <TotalTime>763</TotalTime>
  <Words>1459</Words>
  <Application>Microsoft Office PowerPoint</Application>
  <PresentationFormat>Widescreen</PresentationFormat>
  <Paragraphs>26</Paragraphs>
  <Slides>20</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20</vt:i4>
      </vt:variant>
    </vt:vector>
  </HeadingPairs>
  <TitlesOfParts>
    <vt:vector size="25" baseType="lpstr">
      <vt:lpstr>Arial</vt:lpstr>
      <vt:lpstr>MS Shell Dlg 2</vt:lpstr>
      <vt:lpstr>Wingdings</vt:lpstr>
      <vt:lpstr>Wingdings 3</vt:lpstr>
      <vt:lpstr>Madison</vt:lpstr>
      <vt:lpstr>Os novos decretos regulamentadores da LNSB: avanços ou ameaças à autonomia municipal?    Maringá, Auditório do CISPAR 19 de maio de 2023</vt:lpstr>
      <vt:lpstr>AVISOS   . Vamos manter o foco juntos? . Perguntas são muito bem-vindas!</vt:lpstr>
      <vt:lpstr>2. Para começar...    Qual o mundo que queremos?  A ideologia do Novo Marco Regulatório e sua influência   </vt:lpstr>
      <vt:lpstr>3. Uma mudança de postura  Gestão  Eficácia  Eficiência  E isso tudo, independentemente do prestador!   </vt:lpstr>
      <vt:lpstr>4. Nossos prestadores  CESBs  Autarquias e Departamentos  Privados (Concessionários)  Visões de mundo diferentes e interesses diferentes, inclusive no que diz respeito ao “poder”   </vt:lpstr>
      <vt:lpstr>5. Especificamente sobre o Decreto nº 11.466, de 2023  O Decreto 11.466, de 2023, estabelece “a metodologia para comprovação da capacidade econômico-financeira dos prestadores de serviços públicos de abastecimento de água potável ou de esgotamento sanitário, considerados os contratos em vigor, com vistas a viabilizar o cumprimento das metas de universalização”.  Não é voltado para o público autárquico!  </vt:lpstr>
      <vt:lpstr>6. Especificamente sobre o Decreto nº 11.466, de 2023  Conforme o art. 1º, caput, é aplicável aos contratos em vigor. E quais são os contratos em vigor? São os que estão em vigor quando da publicação do decreto, ou seja, em 5 de abril de 2023, abarcando contratos de programa ou de concessão, ou instrumentos congêneres (art. 1º, §1º). A pergunta é: quais seriam esses “instrumentos congêneres”? </vt:lpstr>
      <vt:lpstr>7. Especificamente sobre o Decreto nº 11.466, de 2023  Pelo §2º do mesmo art. 1º, objetiva-se abarcar todo o tipo de relação de prestação de serviços, já que o dispositivo contempla “contratos provisórios não formalizados (...) contratos, instrumentos ou relações irregulares ou de natureza precária”, que são “hipóteses em que a prestação deverá ser regularizada junto ao titular ou à estrutura de prestação regionalizada, até 31 de dezembro de 2025, e a regularização estará condicionada à efetiva comprovação da capacidade econômico-financeira do prestador”.  </vt:lpstr>
      <vt:lpstr>8. Especificamente sobre o Decreto nº 11.466, de 2023  Pelo art. 2º, IV do decreto, contratos provisórios não formalizados são os em que “há prestação de fato, mas em que não se celebrou instrumento que formalize a delegação da prestação, ou que, mesmo formalizados, sobreveio termo extintivo previsto”.  </vt:lpstr>
      <vt:lpstr>9. Especificamente sobre o Decreto nº 11.466, de 2023  Esse ponto merece atenção, já que, ao que tudo indica, parece que o decreto regulamentador avançou além do limite permitido pela lei, pois o art. 10-B, caput da Lei nº 11.445, de 2007, com a redação alterada pela Lei nº 14.026, de 2020, tratou apenas da comprovação da capacidade econômico-financeira para os “contratos em vigor, incluídos aditivos e renovações”, não se referindo aos “contratos provisórios não formalizados, ou de contratos, instrumentos ou relações irregulares ou de natureza precária”. </vt:lpstr>
      <vt:lpstr>10. Especificamente sobre o Decreto nº 11.466, de 2023  Outro ponto importante a se ressaltar é que os estudos de viabilidade da avaliação da capacidade econômico-financeira devem apresentar a estimativa de “investimentos necessários ao atingimento das metas de universalização para cada Município com contrato ou com prestação em vigor de abastecimento de água potável ou de esgotamento sanitário” (art. 7º, caput, I, “a”, com grifo nosso) e “investimento global” (art. 7º, caput, I, “b”), inclusive demonstrando o “fluxo de caixa global esperado para o prestador e o fluxo de caixa para cada Município com contrato ou com prestação em vigor de abastecimento de água potável ou de esgotamento sanitário, já adaptados às metas de universalização de serviços” (art. 7º, caput, II). ------ </vt:lpstr>
      <vt:lpstr>11. Especificamente sobre o Decreto nº 11.467, de 2023  Trata da prestação regionalizada dos serviços públicos de saneamento básico, do apoio técnico e financeiro e da alocação de recursos públicos federais.   </vt:lpstr>
      <vt:lpstr>12. Especificamente sobre o Decreto nº 11.467, de 2023  Exclusão, do conceito de “serviço público de saneamento básico”, das “ações e (...) serviços de saneamento básico operados pelos próprios usuários, por meio de associações comunitárias ou multicomunitárias, incluídas as que possuam competência na gestão do saneamento rural” (art. 4º, caput, III)   </vt:lpstr>
      <vt:lpstr>13. Especificamente sobre o Decreto nº 11.467, de 2023  A prestação direta dos serviços em determinado Município da estrutura de prestação regionalizada por entidade que integre a administração do próprio Município poderá ser ‘autorizada’ pela entidade de governança interfederativa (art. 6º, §14).  Há uma total inversão de valores, posto que o município com serviços de saneamento caracterizados como de “interesse local”, nos termos do art. 8º-A da Lei nº 11.445, de 2007, com a redação alterada pela Lei nº 14.026, de 2020, possui a faculdade de aderir às estruturas de prestação regionalizada, ou seja, não depende de “autorização” dessa estrutura para prestar seus serviços.   </vt:lpstr>
      <vt:lpstr>14. Especificamente sobre o Decreto nº 11.467, de 2023  O §15 do art. 6º do decreto isso é muito grave; literalmente coloca em perigo a existência das autarquias brasileiras em municípios com serviços de interesse local, pois caso o município integrante da estrutura de prestação regionalizada não tenha atingido metas de universalização – e a esmagadora maioria não atingiu – poderá haver a concessão dos serviços sem a anuência do município;   </vt:lpstr>
      <vt:lpstr>15. Especificamente sobre o Decreto nº 11.467, de 2023  Art. 6º (...) § 15.  Nos casos em que o Município integrante da estrutura de prestação regionalizada já tenha atingido as metas de universalização, ou as metas intermediárias correspondentes, nos termos do disposto no respectivo plano de saneamento, devidamente atestadas pela entidade reguladora competente, a eventual concessão da prestação do serviço neste Município estará sempre condicionada à anuência do Município. </vt:lpstr>
      <vt:lpstr>16. Especificamente sobre o Decreto nº 11.467, de 2023  O §16 do art. 6º contempla o ponto chave de favorecimento às companhias estaduais de saneamento básico, pois a “prestação dos serviços em determinado Município da estrutura de prestação regionalizada por entidade que integre a administração do respectivo Estado, nos termos do inciso II do art. 8º da Lei nº 11.445, de 2007, dependerá da autorização da entidade de governança interfederativa e será equiparada à prestação direta”  </vt:lpstr>
      <vt:lpstr>17. Especificamente sobre o Decreto nº 11.467, de 2023  Isso só valerá, pelo texto do art. 8º, caput, II da Lei nº 11.445, de 2007, com a redação alterada pela Lei nº 14.026, de 2020, para serviços de saneamento básico de interesse comum, ou seja, quanto houver compartilhamento de “de instalações operacionais de infraestrutura de abastecimento de água e/ou de esgotamento sanitário entre 2 (dois) ou mais Município” (art. 3º, caput, IV dessa mesma lei federal)  </vt:lpstr>
      <vt:lpstr>18. Especificamente sobre o Decreto nº 11.467, de 2023  Conforme o art. 15, caput e parágrafo único, a alocação de recursos públicos federais e os financiamentos com recursos da União ou com recursos geridos ou operados por órgãos ou entidades da União realizados até 31 de dezembro de 2025 não dependerão da estruturação de prestação regionalizada e nem da adesão pelos titulares dos serviços à estrutura de governança em 180 dias contados da instituição da estrutura e nem à própria constituição da entidade de governança federativa. </vt:lpstr>
      <vt:lpstr>(44) 99921-3111 advogadomarlon@hotmail.com Instagram: advogadomarlon Linkedin: Marlon Barbosa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Direto ao ponto: aspectos do edital de pregão e dos contratos administrativos  Uma iniciativa do Consórcio Intermunicipal de Saneamento do Paraná (CISPAR)</dc:title>
  <dc:creator>Marlon Nascimento</dc:creator>
  <cp:lastModifiedBy>Marlon Nascimento</cp:lastModifiedBy>
  <cp:revision>112</cp:revision>
  <dcterms:created xsi:type="dcterms:W3CDTF">2023-03-28T17:52:48Z</dcterms:created>
  <dcterms:modified xsi:type="dcterms:W3CDTF">2023-05-19T00:53:25Z</dcterms:modified>
</cp:coreProperties>
</file>